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sldIdLst>
    <p:sldId id="263" r:id="rId3"/>
    <p:sldId id="264" r:id="rId4"/>
    <p:sldId id="256" r:id="rId5"/>
    <p:sldId id="262" r:id="rId6"/>
    <p:sldId id="265" r:id="rId7"/>
    <p:sldId id="266" r:id="rId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8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MX"/>
              <a:t>Tipo de asesorías y violencia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3.8646038385826774E-2"/>
          <c:y val="0.1149258664538714"/>
          <c:w val="0.93635396161417328"/>
          <c:h val="0.76748654235442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Guarda y Custodia, pensión</c:v>
                </c:pt>
                <c:pt idx="1">
                  <c:v>Divorcio</c:v>
                </c:pt>
                <c:pt idx="2">
                  <c:v>Violencia Familiar</c:v>
                </c:pt>
                <c:pt idx="3">
                  <c:v>Otra</c:v>
                </c:pt>
                <c:pt idx="5">
                  <c:v>Economica </c:v>
                </c:pt>
                <c:pt idx="6">
                  <c:v>Psicologica   </c:v>
                </c:pt>
                <c:pt idx="7">
                  <c:v>No aplica 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10</c:v>
                </c:pt>
                <c:pt idx="1">
                  <c:v>2</c:v>
                </c:pt>
                <c:pt idx="2">
                  <c:v>3</c:v>
                </c:pt>
                <c:pt idx="3">
                  <c:v>1</c:v>
                </c:pt>
                <c:pt idx="5">
                  <c:v>16</c:v>
                </c:pt>
                <c:pt idx="6">
                  <c:v>16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93-4BE8-9204-3515CE4162C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Guarda y Custodia, pensión</c:v>
                </c:pt>
                <c:pt idx="1">
                  <c:v>Divorcio</c:v>
                </c:pt>
                <c:pt idx="2">
                  <c:v>Violencia Familiar</c:v>
                </c:pt>
                <c:pt idx="3">
                  <c:v>Otra</c:v>
                </c:pt>
                <c:pt idx="5">
                  <c:v>Economica </c:v>
                </c:pt>
                <c:pt idx="6">
                  <c:v>Psicologica   </c:v>
                </c:pt>
                <c:pt idx="7">
                  <c:v>No aplica </c:v>
                </c:pt>
              </c:strCache>
            </c:strRef>
          </c:cat>
          <c:val>
            <c:numRef>
              <c:f>Hoja1!$C$2:$C$9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1-E793-4BE8-9204-3515CE4162CD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Guarda y Custodia, pensión</c:v>
                </c:pt>
                <c:pt idx="1">
                  <c:v>Divorcio</c:v>
                </c:pt>
                <c:pt idx="2">
                  <c:v>Violencia Familiar</c:v>
                </c:pt>
                <c:pt idx="3">
                  <c:v>Otra</c:v>
                </c:pt>
                <c:pt idx="5">
                  <c:v>Economica </c:v>
                </c:pt>
                <c:pt idx="6">
                  <c:v>Psicologica   </c:v>
                </c:pt>
                <c:pt idx="7">
                  <c:v>No aplica </c:v>
                </c:pt>
              </c:strCache>
            </c:strRef>
          </c:cat>
          <c:val>
            <c:numRef>
              <c:f>Hoja1!$D$2:$D$9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2-E793-4BE8-9204-3515CE4162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482803608"/>
        <c:axId val="482805248"/>
      </c:barChart>
      <c:catAx>
        <c:axId val="482803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82805248"/>
        <c:crosses val="autoZero"/>
        <c:auto val="1"/>
        <c:lblAlgn val="ctr"/>
        <c:lblOffset val="100"/>
        <c:noMultiLvlLbl val="0"/>
      </c:catAx>
      <c:valAx>
        <c:axId val="48280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82803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s-MX"/>
              <a:t>Tipo de asesorías y violencia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j-ea"/>
              <a:cs typeface="+mj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3.8646038385826774E-2"/>
          <c:y val="0.1149258664538714"/>
          <c:w val="0.93635396161417328"/>
          <c:h val="0.76748654235442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Guarda y Custodia, pensión</c:v>
                </c:pt>
                <c:pt idx="1">
                  <c:v>Divorcio</c:v>
                </c:pt>
                <c:pt idx="2">
                  <c:v>Violencia Familiar</c:v>
                </c:pt>
                <c:pt idx="3">
                  <c:v>Otra</c:v>
                </c:pt>
                <c:pt idx="5">
                  <c:v>Economica </c:v>
                </c:pt>
                <c:pt idx="6">
                  <c:v>Psicologica   </c:v>
                </c:pt>
                <c:pt idx="7">
                  <c:v>No aplica 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6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5">
                  <c:v>5</c:v>
                </c:pt>
                <c:pt idx="6">
                  <c:v>8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93-4BE8-9204-3515CE4162C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Guarda y Custodia, pensión</c:v>
                </c:pt>
                <c:pt idx="1">
                  <c:v>Divorcio</c:v>
                </c:pt>
                <c:pt idx="2">
                  <c:v>Violencia Familiar</c:v>
                </c:pt>
                <c:pt idx="3">
                  <c:v>Otra</c:v>
                </c:pt>
                <c:pt idx="5">
                  <c:v>Economica </c:v>
                </c:pt>
                <c:pt idx="6">
                  <c:v>Psicologica   </c:v>
                </c:pt>
                <c:pt idx="7">
                  <c:v>No aplica </c:v>
                </c:pt>
              </c:strCache>
            </c:strRef>
          </c:cat>
          <c:val>
            <c:numRef>
              <c:f>Hoja1!$C$2:$C$9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1-E793-4BE8-9204-3515CE4162CD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Guarda y Custodia, pensión</c:v>
                </c:pt>
                <c:pt idx="1">
                  <c:v>Divorcio</c:v>
                </c:pt>
                <c:pt idx="2">
                  <c:v>Violencia Familiar</c:v>
                </c:pt>
                <c:pt idx="3">
                  <c:v>Otra</c:v>
                </c:pt>
                <c:pt idx="5">
                  <c:v>Economica </c:v>
                </c:pt>
                <c:pt idx="6">
                  <c:v>Psicologica   </c:v>
                </c:pt>
                <c:pt idx="7">
                  <c:v>No aplica </c:v>
                </c:pt>
              </c:strCache>
            </c:strRef>
          </c:cat>
          <c:val>
            <c:numRef>
              <c:f>Hoja1!$D$2:$D$9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2-E793-4BE8-9204-3515CE4162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99"/>
        <c:axId val="482803608"/>
        <c:axId val="482805248"/>
      </c:barChart>
      <c:catAx>
        <c:axId val="482803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82805248"/>
        <c:crosses val="autoZero"/>
        <c:auto val="1"/>
        <c:lblAlgn val="ctr"/>
        <c:lblOffset val="100"/>
        <c:noMultiLvlLbl val="0"/>
      </c:catAx>
      <c:valAx>
        <c:axId val="48280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82803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MX"/>
              <a:t>Tipo de asesorías y violencia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3.8646038385826774E-2"/>
          <c:y val="0.1149258664538714"/>
          <c:w val="0.93635396161417328"/>
          <c:h val="0.767486542354420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8000"/>
                    <a:lumMod val="114000"/>
                  </a:schemeClr>
                </a:gs>
                <a:gs pos="100000">
                  <a:schemeClr val="accent2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Guarda y Custodia, pensión</c:v>
                </c:pt>
                <c:pt idx="1">
                  <c:v>Divorcio</c:v>
                </c:pt>
                <c:pt idx="2">
                  <c:v>Violencia Familiar</c:v>
                </c:pt>
                <c:pt idx="3">
                  <c:v>Otra</c:v>
                </c:pt>
                <c:pt idx="5">
                  <c:v>Economica </c:v>
                </c:pt>
                <c:pt idx="6">
                  <c:v>Psicologica   </c:v>
                </c:pt>
                <c:pt idx="7">
                  <c:v>No aplica </c:v>
                </c:pt>
              </c:strCache>
            </c:strRef>
          </c:cat>
          <c:val>
            <c:numRef>
              <c:f>Hoja1!$B$2:$B$9</c:f>
              <c:numCache>
                <c:formatCode>General</c:formatCode>
                <c:ptCount val="8"/>
                <c:pt idx="0">
                  <c:v>3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5">
                  <c:v>3</c:v>
                </c:pt>
                <c:pt idx="6">
                  <c:v>3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93-4BE8-9204-3515CE4162C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8000"/>
                    <a:lumMod val="114000"/>
                  </a:schemeClr>
                </a:gs>
                <a:gs pos="100000">
                  <a:schemeClr val="accent4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Guarda y Custodia, pensión</c:v>
                </c:pt>
                <c:pt idx="1">
                  <c:v>Divorcio</c:v>
                </c:pt>
                <c:pt idx="2">
                  <c:v>Violencia Familiar</c:v>
                </c:pt>
                <c:pt idx="3">
                  <c:v>Otra</c:v>
                </c:pt>
                <c:pt idx="5">
                  <c:v>Economica </c:v>
                </c:pt>
                <c:pt idx="6">
                  <c:v>Psicologica   </c:v>
                </c:pt>
                <c:pt idx="7">
                  <c:v>No aplica </c:v>
                </c:pt>
              </c:strCache>
            </c:strRef>
          </c:cat>
          <c:val>
            <c:numRef>
              <c:f>Hoja1!$C$2:$C$9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1-E793-4BE8-9204-3515CE4162CD}"/>
            </c:ext>
          </c:extLst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98000"/>
                    <a:lumMod val="114000"/>
                  </a:schemeClr>
                </a:gs>
                <a:gs pos="100000">
                  <a:schemeClr val="accent6">
                    <a:shade val="90000"/>
                    <a:lumMod val="84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dist="38100" dir="5400000" rotWithShape="0">
                <a:srgbClr val="000000">
                  <a:alpha val="60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l"/>
            </a:scene3d>
            <a:sp3d prstMaterial="plastic">
              <a:bevelT w="0" h="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Hoja1!$A$2:$A$9</c:f>
              <c:strCache>
                <c:ptCount val="8"/>
                <c:pt idx="0">
                  <c:v>Guarda y Custodia, pensión</c:v>
                </c:pt>
                <c:pt idx="1">
                  <c:v>Divorcio</c:v>
                </c:pt>
                <c:pt idx="2">
                  <c:v>Violencia Familiar</c:v>
                </c:pt>
                <c:pt idx="3">
                  <c:v>Otra</c:v>
                </c:pt>
                <c:pt idx="5">
                  <c:v>Economica </c:v>
                </c:pt>
                <c:pt idx="6">
                  <c:v>Psicologica   </c:v>
                </c:pt>
                <c:pt idx="7">
                  <c:v>No aplica </c:v>
                </c:pt>
              </c:strCache>
            </c:strRef>
          </c:cat>
          <c:val>
            <c:numRef>
              <c:f>Hoja1!$D$2:$D$9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2-E793-4BE8-9204-3515CE4162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16"/>
        <c:axId val="482803608"/>
        <c:axId val="482805248"/>
      </c:barChart>
      <c:catAx>
        <c:axId val="482803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82805248"/>
        <c:crosses val="autoZero"/>
        <c:auto val="1"/>
        <c:lblAlgn val="ctr"/>
        <c:lblOffset val="100"/>
        <c:noMultiLvlLbl val="0"/>
      </c:catAx>
      <c:valAx>
        <c:axId val="48280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82803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2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9FC5-B816-4B51-B9AF-16248F175DC7}" type="datetimeFigureOut">
              <a:rPr lang="es-MX" smtClean="0"/>
              <a:t>15/07/2024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A1EE-C632-470D-AC22-5644CB2A19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5627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9FC5-B816-4B51-B9AF-16248F175DC7}" type="datetimeFigureOut">
              <a:rPr lang="es-MX" smtClean="0"/>
              <a:t>15/07/2024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A1EE-C632-470D-AC22-5644CB2A19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33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9FC5-B816-4B51-B9AF-16248F175DC7}" type="datetimeFigureOut">
              <a:rPr lang="es-MX" smtClean="0"/>
              <a:t>15/07/2024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A1EE-C632-470D-AC22-5644CB2A190C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6175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9FC5-B816-4B51-B9AF-16248F175DC7}" type="datetimeFigureOut">
              <a:rPr lang="es-MX" smtClean="0"/>
              <a:t>15/07/2024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A1EE-C632-470D-AC22-5644CB2A19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81855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9FC5-B816-4B51-B9AF-16248F175DC7}" type="datetimeFigureOut">
              <a:rPr lang="es-MX" smtClean="0"/>
              <a:t>15/07/2024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A1EE-C632-470D-AC22-5644CB2A190C}" type="slidenum">
              <a:rPr lang="es-MX" smtClean="0"/>
              <a:t>‹Nº›</a:t>
            </a:fld>
            <a:endParaRPr lang="es-MX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1223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9FC5-B816-4B51-B9AF-16248F175DC7}" type="datetimeFigureOut">
              <a:rPr lang="es-MX" smtClean="0"/>
              <a:t>15/07/2024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A1EE-C632-470D-AC22-5644CB2A19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3076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9FC5-B816-4B51-B9AF-16248F175DC7}" type="datetimeFigureOut">
              <a:rPr lang="es-MX" smtClean="0"/>
              <a:t>15/07/2024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A1EE-C632-470D-AC22-5644CB2A19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7462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9FC5-B816-4B51-B9AF-16248F175DC7}" type="datetimeFigureOut">
              <a:rPr lang="es-MX" smtClean="0"/>
              <a:t>15/07/2024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A1EE-C632-470D-AC22-5644CB2A19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36800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9FC5-B816-4B51-B9AF-16248F175DC7}" type="datetimeFigureOut">
              <a:rPr lang="es-MX" smtClean="0"/>
              <a:t>15/07/2024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A1EE-C632-470D-AC22-5644CB2A19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3177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9FC5-B816-4B51-B9AF-16248F175DC7}" type="datetimeFigureOut">
              <a:rPr lang="es-MX" smtClean="0"/>
              <a:t>15/07/2024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A1EE-C632-470D-AC22-5644CB2A19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86330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9FC5-B816-4B51-B9AF-16248F175DC7}" type="datetimeFigureOut">
              <a:rPr lang="es-MX" smtClean="0"/>
              <a:t>15/07/2024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A1EE-C632-470D-AC22-5644CB2A19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0545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9FC5-B816-4B51-B9AF-16248F175DC7}" type="datetimeFigureOut">
              <a:rPr lang="es-MX" smtClean="0"/>
              <a:t>15/07/2024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A1EE-C632-470D-AC22-5644CB2A19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37021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9FC5-B816-4B51-B9AF-16248F175DC7}" type="datetimeFigureOut">
              <a:rPr lang="es-MX" smtClean="0"/>
              <a:t>15/07/2024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A1EE-C632-470D-AC22-5644CB2A19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862579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9FC5-B816-4B51-B9AF-16248F175DC7}" type="datetimeFigureOut">
              <a:rPr lang="es-MX" smtClean="0"/>
              <a:t>15/07/2024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A1EE-C632-470D-AC22-5644CB2A19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40638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9FC5-B816-4B51-B9AF-16248F175DC7}" type="datetimeFigureOut">
              <a:rPr lang="es-MX" smtClean="0"/>
              <a:t>15/07/2024</a:t>
            </a:fld>
            <a:endParaRPr lang="es-MX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A1EE-C632-470D-AC22-5644CB2A19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2578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9FC5-B816-4B51-B9AF-16248F175DC7}" type="datetimeFigureOut">
              <a:rPr lang="es-MX" smtClean="0"/>
              <a:t>15/07/2024</a:t>
            </a:fld>
            <a:endParaRPr lang="es-MX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A1EE-C632-470D-AC22-5644CB2A19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27865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9FC5-B816-4B51-B9AF-16248F175DC7}" type="datetimeFigureOut">
              <a:rPr lang="es-MX" smtClean="0"/>
              <a:t>15/07/2024</a:t>
            </a:fld>
            <a:endParaRPr lang="es-MX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A1EE-C632-470D-AC22-5644CB2A19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98169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9FC5-B816-4B51-B9AF-16248F175DC7}" type="datetimeFigureOut">
              <a:rPr lang="es-MX" smtClean="0"/>
              <a:t>15/07/2024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A1EE-C632-470D-AC22-5644CB2A19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7835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9FC5-B816-4B51-B9AF-16248F175DC7}" type="datetimeFigureOut">
              <a:rPr lang="es-MX" smtClean="0"/>
              <a:t>15/07/2024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A1EE-C632-470D-AC22-5644CB2A19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345796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9FC5-B816-4B51-B9AF-16248F175DC7}" type="datetimeFigureOut">
              <a:rPr lang="es-MX" smtClean="0"/>
              <a:t>15/07/2024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A1EE-C632-470D-AC22-5644CB2A19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02568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9FC5-B816-4B51-B9AF-16248F175DC7}" type="datetimeFigureOut">
              <a:rPr lang="es-MX" smtClean="0"/>
              <a:t>15/07/2024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A1EE-C632-470D-AC22-5644CB2A190C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02118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9FC5-B816-4B51-B9AF-16248F175DC7}" type="datetimeFigureOut">
              <a:rPr lang="es-MX" smtClean="0"/>
              <a:t>15/07/2024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A1EE-C632-470D-AC22-5644CB2A19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4988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9FC5-B816-4B51-B9AF-16248F175DC7}" type="datetimeFigureOut">
              <a:rPr lang="es-MX" smtClean="0"/>
              <a:t>15/07/2024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A1EE-C632-470D-AC22-5644CB2A19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44631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9FC5-B816-4B51-B9AF-16248F175DC7}" type="datetimeFigureOut">
              <a:rPr lang="es-MX" smtClean="0"/>
              <a:t>15/07/2024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A1EE-C632-470D-AC22-5644CB2A19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7828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9FC5-B816-4B51-B9AF-16248F175DC7}" type="datetimeFigureOut">
              <a:rPr lang="es-MX" smtClean="0"/>
              <a:t>15/07/2024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A1EE-C632-470D-AC22-5644CB2A19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58139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9FC5-B816-4B51-B9AF-16248F175DC7}" type="datetimeFigureOut">
              <a:rPr lang="es-MX" smtClean="0"/>
              <a:t>15/07/2024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A1EE-C632-470D-AC22-5644CB2A19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454548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9FC5-B816-4B51-B9AF-16248F175DC7}" type="datetimeFigureOut">
              <a:rPr lang="es-MX" smtClean="0"/>
              <a:t>15/07/2024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A1EE-C632-470D-AC22-5644CB2A19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76760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9FC5-B816-4B51-B9AF-16248F175DC7}" type="datetimeFigureOut">
              <a:rPr lang="es-MX" smtClean="0"/>
              <a:t>15/07/2024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A1EE-C632-470D-AC22-5644CB2A19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557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9FC5-B816-4B51-B9AF-16248F175DC7}" type="datetimeFigureOut">
              <a:rPr lang="es-MX" smtClean="0"/>
              <a:t>15/07/2024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A1EE-C632-470D-AC22-5644CB2A19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9564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9FC5-B816-4B51-B9AF-16248F175DC7}" type="datetimeFigureOut">
              <a:rPr lang="es-MX" smtClean="0"/>
              <a:t>15/07/2024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A1EE-C632-470D-AC22-5644CB2A19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4818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9FC5-B816-4B51-B9AF-16248F175DC7}" type="datetimeFigureOut">
              <a:rPr lang="es-MX" smtClean="0"/>
              <a:t>15/07/2024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A1EE-C632-470D-AC22-5644CB2A19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66266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9FC5-B816-4B51-B9AF-16248F175DC7}" type="datetimeFigureOut">
              <a:rPr lang="es-MX" smtClean="0"/>
              <a:t>15/07/2024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A1EE-C632-470D-AC22-5644CB2A19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86027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79FC5-B816-4B51-B9AF-16248F175DC7}" type="datetimeFigureOut">
              <a:rPr lang="es-MX" smtClean="0"/>
              <a:t>15/07/2024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D0A1EE-C632-470D-AC22-5644CB2A19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1536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79FC5-B816-4B51-B9AF-16248F175DC7}" type="datetimeFigureOut">
              <a:rPr lang="es-MX" smtClean="0"/>
              <a:t>15/07/2024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9D0A1EE-C632-470D-AC22-5644CB2A19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732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0B79FC5-B816-4B51-B9AF-16248F175DC7}" type="datetimeFigureOut">
              <a:rPr lang="es-MX" smtClean="0"/>
              <a:t>15/07/2024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0A1EE-C632-470D-AC22-5644CB2A19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26227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2CFA43-3806-F799-6549-775A9E2D28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6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D4ECE61-8FDB-4F4B-8349-AF269A90D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>
            <a:normAutofit/>
          </a:bodyPr>
          <a:lstStyle/>
          <a:p>
            <a:r>
              <a:rPr lang="es-MX" sz="4800" b="1" dirty="0">
                <a:latin typeface="Agency FB" panose="020B0503020202020204" pitchFamily="34" charset="0"/>
              </a:rPr>
              <a:t>Estadística del mes de Abril 2024 Área Jurídica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6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2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8890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8EE52DA-2344-4C95-98BE-4AA682D2A598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5067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4EDAD8-795E-C59D-823B-5D66AB41C8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78" r="8535" b="-2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D4ECE61-8FDB-4F4B-8349-AF269A90D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867" y="1678666"/>
            <a:ext cx="4088190" cy="2369093"/>
          </a:xfrm>
        </p:spPr>
        <p:txBody>
          <a:bodyPr>
            <a:normAutofit/>
          </a:bodyPr>
          <a:lstStyle/>
          <a:p>
            <a:r>
              <a:rPr lang="es-MX" sz="4800" b="1" dirty="0">
                <a:latin typeface="Agency FB" panose="020B0503020202020204" pitchFamily="34" charset="0"/>
              </a:rPr>
              <a:t>Estadística del mes de Mayo 2024 Área Jurídica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57C1A16-B8AB-4D99-A195-A38F556A6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8A9B20B-D1DD-4573-B5EC-5580295192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23">
            <a:extLst>
              <a:ext uri="{FF2B5EF4-FFF2-40B4-BE49-F238E27FC236}">
                <a16:creationId xmlns:a16="http://schemas.microsoft.com/office/drawing/2014/main" id="{66D61E08-70C3-48D8-BEA0-787111DC3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4" name="Rectangle 25">
            <a:extLst>
              <a:ext uri="{FF2B5EF4-FFF2-40B4-BE49-F238E27FC236}">
                <a16:creationId xmlns:a16="http://schemas.microsoft.com/office/drawing/2014/main" id="{FC55298F-0AE5-478E-AD2B-03C2614C5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6" name="Isosceles Triangle 24">
            <a:extLst>
              <a:ext uri="{FF2B5EF4-FFF2-40B4-BE49-F238E27FC236}">
                <a16:creationId xmlns:a16="http://schemas.microsoft.com/office/drawing/2014/main" id="{C180E4EA-0B63-4779-A895-7E90E7108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18" name="Rectangle 27">
            <a:extLst>
              <a:ext uri="{FF2B5EF4-FFF2-40B4-BE49-F238E27FC236}">
                <a16:creationId xmlns:a16="http://schemas.microsoft.com/office/drawing/2014/main" id="{CEE01D9D-3DE8-4EED-B0D3-8F3C79CC7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0" name="Rectangle 28">
            <a:extLst>
              <a:ext uri="{FF2B5EF4-FFF2-40B4-BE49-F238E27FC236}">
                <a16:creationId xmlns:a16="http://schemas.microsoft.com/office/drawing/2014/main" id="{89AF5CE9-607F-43F4-8983-DCD6DA40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2" name="Rectangle 29">
            <a:extLst>
              <a:ext uri="{FF2B5EF4-FFF2-40B4-BE49-F238E27FC236}">
                <a16:creationId xmlns:a16="http://schemas.microsoft.com/office/drawing/2014/main" id="{6EEA2DBD-9E1E-4521-8C01-F32AD18A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24" name="Isosceles Triangle 29">
            <a:extLst>
              <a:ext uri="{FF2B5EF4-FFF2-40B4-BE49-F238E27FC236}">
                <a16:creationId xmlns:a16="http://schemas.microsoft.com/office/drawing/2014/main" id="{15BBD2C1-BA9B-46A9-A27A-33498B169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394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8EE52DA-2344-4C95-98BE-4AA682D2A598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21996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4ECE61-8FDB-4F4B-8349-AF269A90D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/>
          <a:lstStyle/>
          <a:p>
            <a:pPr algn="ctr"/>
            <a:r>
              <a:rPr lang="es-MX" b="1" dirty="0">
                <a:latin typeface="Agency FB" panose="020B0503020202020204" pitchFamily="34" charset="0"/>
              </a:rPr>
              <a:t>Estadística del mes Junio 2024 Área Jurídica </a:t>
            </a:r>
          </a:p>
        </p:txBody>
      </p:sp>
    </p:spTree>
    <p:extLst>
      <p:ext uri="{BB962C8B-B14F-4D97-AF65-F5344CB8AC3E}">
        <p14:creationId xmlns:p14="http://schemas.microsoft.com/office/powerpoint/2010/main" val="2013672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8EE52DA-2344-4C95-98BE-4AA682D2A598}"/>
              </a:ext>
            </a:extLst>
          </p:cNvPr>
          <p:cNvGraphicFramePr/>
          <p:nvPr/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672809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38</Words>
  <Application>Microsoft Office PowerPoint</Application>
  <PresentationFormat>Panorámica</PresentationFormat>
  <Paragraphs>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6</vt:i4>
      </vt:variant>
    </vt:vector>
  </HeadingPairs>
  <TitlesOfParts>
    <vt:vector size="13" baseType="lpstr">
      <vt:lpstr>Agency FB</vt:lpstr>
      <vt:lpstr>Arial</vt:lpstr>
      <vt:lpstr>Century Gothic</vt:lpstr>
      <vt:lpstr>Trebuchet MS</vt:lpstr>
      <vt:lpstr>Wingdings 3</vt:lpstr>
      <vt:lpstr>Faceta</vt:lpstr>
      <vt:lpstr>Ion</vt:lpstr>
      <vt:lpstr>Estadística del mes de Abril 2024 Área Jurídica </vt:lpstr>
      <vt:lpstr>Presentación de PowerPoint</vt:lpstr>
      <vt:lpstr>Estadística del mes de Mayo 2024 Área Jurídica </vt:lpstr>
      <vt:lpstr>Presentación de PowerPoint</vt:lpstr>
      <vt:lpstr>Estadística del mes Junio 2024 Área Jurídica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Instancia Municipal de la mujer</dc:creator>
  <cp:lastModifiedBy>Instancia Municipal de la mujer</cp:lastModifiedBy>
  <cp:revision>1</cp:revision>
  <dcterms:created xsi:type="dcterms:W3CDTF">2024-07-15T14:21:59Z</dcterms:created>
  <dcterms:modified xsi:type="dcterms:W3CDTF">2024-07-15T14:30:00Z</dcterms:modified>
</cp:coreProperties>
</file>